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927" r:id="rId3"/>
    <p:sldId id="948" r:id="rId4"/>
    <p:sldId id="620" r:id="rId5"/>
    <p:sldId id="968" r:id="rId6"/>
    <p:sldId id="674" r:id="rId7"/>
    <p:sldId id="350" r:id="rId8"/>
    <p:sldId id="929" r:id="rId9"/>
    <p:sldId id="930" r:id="rId10"/>
    <p:sldId id="933" r:id="rId11"/>
    <p:sldId id="474" r:id="rId12"/>
    <p:sldId id="475" r:id="rId13"/>
    <p:sldId id="491" r:id="rId14"/>
    <p:sldId id="527" r:id="rId15"/>
    <p:sldId id="537" r:id="rId16"/>
    <p:sldId id="524" r:id="rId17"/>
    <p:sldId id="479" r:id="rId18"/>
    <p:sldId id="539" r:id="rId19"/>
    <p:sldId id="934" r:id="rId20"/>
    <p:sldId id="542" r:id="rId21"/>
    <p:sldId id="935" r:id="rId22"/>
    <p:sldId id="548" r:id="rId23"/>
    <p:sldId id="578" r:id="rId24"/>
    <p:sldId id="579" r:id="rId25"/>
    <p:sldId id="636" r:id="rId26"/>
    <p:sldId id="634" r:id="rId27"/>
    <p:sldId id="603" r:id="rId28"/>
    <p:sldId id="604" r:id="rId29"/>
    <p:sldId id="621" r:id="rId30"/>
    <p:sldId id="622" r:id="rId31"/>
    <p:sldId id="675" r:id="rId32"/>
    <p:sldId id="949" r:id="rId33"/>
    <p:sldId id="932" r:id="rId34"/>
    <p:sldId id="958" r:id="rId35"/>
    <p:sldId id="956" r:id="rId36"/>
    <p:sldId id="959" r:id="rId37"/>
    <p:sldId id="960" r:id="rId38"/>
    <p:sldId id="961" r:id="rId39"/>
    <p:sldId id="962" r:id="rId40"/>
    <p:sldId id="963" r:id="rId41"/>
    <p:sldId id="969" r:id="rId42"/>
    <p:sldId id="97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6442"/>
  </p:normalViewPr>
  <p:slideViewPr>
    <p:cSldViewPr snapToGrid="0" snapToObjects="1">
      <p:cViewPr varScale="1">
        <p:scale>
          <a:sx n="177" d="100"/>
          <a:sy n="177" d="100"/>
        </p:scale>
        <p:origin x="1912" y="192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 for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1 -&gt; B</a:t>
            </a:r>
          </a:p>
          <a:p>
            <a:r>
              <a:rPr lang="en-US" dirty="0"/>
              <a:t>2 -&gt; C</a:t>
            </a:r>
          </a:p>
          <a:p>
            <a:r>
              <a:rPr lang="en-US" dirty="0"/>
              <a:t>3 -&gt; D</a:t>
            </a:r>
          </a:p>
          <a:p>
            <a:r>
              <a:rPr lang="en-US" dirty="0"/>
              <a:t>4 -&gt;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5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and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50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43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tiff"/><Relationship Id="rId7" Type="http://schemas.openxmlformats.org/officeDocument/2006/relationships/image" Target="../media/image42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41.tiff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tiff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Review of Exam 1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6827-720B-9C46-A914-31B1F5BD1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200" dirty="0"/>
                  <a:t>Single 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Fix a hypothesis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In-sample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Out-of-sample error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200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 err="1"/>
                  <a:t>Hoeffding’s</a:t>
                </a:r>
                <a:r>
                  <a:rPr lang="en-US" sz="2200" dirty="0"/>
                  <a:t> inequality: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Multi-Hypothesis bound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sz="2200" dirty="0"/>
                  <a:t>Learn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200" dirty="0"/>
                  <a:t> from a finite hypothesis set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i="1" dirty="0"/>
              </a:p>
              <a:p>
                <a:endParaRPr lang="en-US" sz="200" i="1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200" b="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𝑔</m:t>
                                </m:r>
                                <m:r>
                                  <a:rPr lang="en-US" sz="2200" b="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sz="22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2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sz="22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1F49D-0292-7441-A006-8FE12C15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3840305-7349-A643-AC63-56EF25E062D9}"/>
              </a:ext>
            </a:extLst>
          </p:cNvPr>
          <p:cNvGrpSpPr/>
          <p:nvPr/>
        </p:nvGrpSpPr>
        <p:grpSpPr>
          <a:xfrm>
            <a:off x="8616186" y="1405047"/>
            <a:ext cx="3240041" cy="2088124"/>
            <a:chOff x="6096000" y="2741765"/>
            <a:chExt cx="5626100" cy="3658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909EDD-B8A7-2545-858C-A8775C3B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41765"/>
              <a:ext cx="5626100" cy="36580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EA4F7B-4E5B-2047-A581-312DC5D7EA89}"/>
                </a:ext>
              </a:extLst>
            </p:cNvPr>
            <p:cNvSpPr txBox="1"/>
            <p:nvPr/>
          </p:nvSpPr>
          <p:spPr>
            <a:xfrm>
              <a:off x="9023874" y="5481485"/>
              <a:ext cx="2057345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N: number of samples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AD5E8-FCBC-1247-BC71-9D6C1EF53B09}"/>
                </a:ext>
              </a:extLst>
            </p:cNvPr>
            <p:cNvSpPr txBox="1"/>
            <p:nvPr/>
          </p:nvSpPr>
          <p:spPr>
            <a:xfrm>
              <a:off x="8541962" y="3076352"/>
              <a:ext cx="2169547" cy="364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Draw with replacement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213BF6-307C-E746-AF56-B69AD6908AB4}"/>
              </a:ext>
            </a:extLst>
          </p:cNvPr>
          <p:cNvGrpSpPr/>
          <p:nvPr/>
        </p:nvGrpSpPr>
        <p:grpSpPr>
          <a:xfrm>
            <a:off x="8935405" y="4733686"/>
            <a:ext cx="2733856" cy="1483882"/>
            <a:chOff x="8616186" y="4636502"/>
            <a:chExt cx="3277430" cy="1778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/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solidFill>
                  <a:schemeClr val="accent6">
                    <a:tint val="65000"/>
                    <a:alpha val="5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376065A-C445-2C4D-84D9-BA65AE251D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186" y="4636502"/>
                  <a:ext cx="1778923" cy="177892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/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solidFill>
                  <a:schemeClr val="accent1">
                    <a:tint val="65000"/>
                    <a:alpha val="50000"/>
                  </a:schemeClr>
                </a:solidFill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320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70D022F7-6498-8A4D-975C-CE2E9593EF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4693" y="4636502"/>
                  <a:ext cx="1778923" cy="177892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99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Dealing with Infinite Hypothesis Set: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→∞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Instead of # hypothesis, counting “effective” # hypothesis</a:t>
                </a:r>
                <a:endParaRPr lang="en-US" u="sng" dirty="0"/>
              </a:p>
              <a:p>
                <a:r>
                  <a:rPr lang="en-US" u="sng" dirty="0"/>
                  <a:t>Dichotomy</a:t>
                </a:r>
              </a:p>
              <a:p>
                <a:pPr lvl="1"/>
                <a:r>
                  <a:rPr lang="en-US" dirty="0"/>
                  <a:t>Informally, consider it as “data-dependent” hypothesis</a:t>
                </a:r>
              </a:p>
              <a:p>
                <a:pPr lvl="1"/>
                <a:r>
                  <a:rPr lang="en-US" dirty="0"/>
                  <a:t>Characterized by both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data points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br>
                  <a:rPr lang="en-US" sz="12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br>
                  <a:rPr lang="en-US" sz="1200" i="1" dirty="0">
                    <a:latin typeface="Cambria Math" panose="02040503050406030204" pitchFamily="18" charset="0"/>
                  </a:rPr>
                </a:br>
                <a:br>
                  <a:rPr lang="en-US" sz="200" i="1" dirty="0">
                    <a:latin typeface="Cambria Math" panose="02040503050406030204" pitchFamily="18" charset="0"/>
                  </a:rPr>
                </a:br>
                <a:endParaRPr lang="en-US" sz="200" dirty="0"/>
              </a:p>
              <a:p>
                <a:pPr lvl="1"/>
                <a:r>
                  <a:rPr lang="en-US" dirty="0"/>
                  <a:t>The set of possible prediction combinations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can induce on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endParaRPr lang="en-US" sz="1200" dirty="0">
                  <a:solidFill>
                    <a:schemeClr val="accent1"/>
                  </a:solidFill>
                </a:endParaRPr>
              </a:p>
              <a:p>
                <a:r>
                  <a:rPr lang="en-US" u="sng" dirty="0"/>
                  <a:t>Growth function</a:t>
                </a:r>
              </a:p>
              <a:p>
                <a:pPr lvl="1"/>
                <a:r>
                  <a:rPr lang="en-US" dirty="0"/>
                  <a:t>Largest number of dichotomies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induce across all possible data sets of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200" dirty="0"/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</a:t>
                </a:r>
                <a:r>
                  <a:rPr lang="en-US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e>
                    </m:fun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44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FDF9-2661-A548-A5C9-0D1D019A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Growth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Finite-hypothesis Bound	</a:t>
                </a:r>
                <a:br>
                  <a:rPr lang="en-US" dirty="0"/>
                </a:br>
                <a:r>
                  <a:rPr lang="en-US" dirty="0"/>
                  <a:t>     With </a:t>
                </a:r>
                <a:r>
                  <a:rPr lang="en-US" dirty="0" err="1"/>
                  <a:t>prob</a:t>
                </a:r>
                <a:r>
                  <a:rPr lang="en-US" dirty="0"/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  <a:p>
                <a:pPr marL="914400" lvl="2" indent="0">
                  <a:buNone/>
                </a:pPr>
                <a:endParaRPr lang="en-US" sz="2800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VC Generalization Bound (VC Inequality, 1971)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  With prob at least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28442-9AD3-F243-9C31-196E8AE23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8F4DC7-98A4-7141-AA60-82AECEDFABDD}"/>
              </a:ext>
            </a:extLst>
          </p:cNvPr>
          <p:cNvCxnSpPr>
            <a:cxnSpLocks/>
          </p:cNvCxnSpPr>
          <p:nvPr/>
        </p:nvCxnSpPr>
        <p:spPr>
          <a:xfrm flipH="1">
            <a:off x="7082327" y="5515925"/>
            <a:ext cx="97946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0B6DF84-CAEF-6B4A-9A57-434156BE794E}"/>
                  </a:ext>
                </a:extLst>
              </p:cNvPr>
              <p:cNvSpPr/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we know the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we can obtain the learning guarantee for algorithms operating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0B6DF84-CAEF-6B4A-9A57-434156BE7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27" y="5064569"/>
                <a:ext cx="4274832" cy="1325564"/>
              </a:xfrm>
              <a:prstGeom prst="roundRect">
                <a:avLst/>
              </a:prstGeom>
              <a:blipFill rotWithShape="0">
                <a:blip r:embed="rId3"/>
                <a:stretch>
                  <a:fillRect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9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Bounding Growth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definitions</a:t>
                </a:r>
                <a:r>
                  <a:rPr lang="mr-IN" dirty="0"/>
                  <a:t>…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shatters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break point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2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6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D0C-2DDC-2849-B49F-B1EB5415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=2,3,4,…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=3,4,5,…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=4,5,6,…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B6A87C2-6E3F-C043-B88B-18A1DB67CC1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2615008"/>
                  </p:ext>
                </p:extLst>
              </p:nvPr>
            </p:nvGraphicFramePr>
            <p:xfrm>
              <a:off x="309414" y="1690688"/>
              <a:ext cx="11573171" cy="2286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7100">
                      <a:extLst>
                        <a:ext uri="{9D8B030D-6E8A-4147-A177-3AD203B41FA5}">
                          <a16:colId xmlns:a16="http://schemas.microsoft.com/office/drawing/2014/main" val="122569488"/>
                        </a:ext>
                      </a:extLst>
                    </a:gridCol>
                    <a:gridCol w="1002845">
                      <a:extLst>
                        <a:ext uri="{9D8B030D-6E8A-4147-A177-3AD203B41FA5}">
                          <a16:colId xmlns:a16="http://schemas.microsoft.com/office/drawing/2014/main" val="656484145"/>
                        </a:ext>
                      </a:extLst>
                    </a:gridCol>
                    <a:gridCol w="847474">
                      <a:extLst>
                        <a:ext uri="{9D8B030D-6E8A-4147-A177-3AD203B41FA5}">
                          <a16:colId xmlns:a16="http://schemas.microsoft.com/office/drawing/2014/main" val="486031089"/>
                        </a:ext>
                      </a:extLst>
                    </a:gridCol>
                    <a:gridCol w="974595">
                      <a:extLst>
                        <a:ext uri="{9D8B030D-6E8A-4147-A177-3AD203B41FA5}">
                          <a16:colId xmlns:a16="http://schemas.microsoft.com/office/drawing/2014/main" val="676008107"/>
                        </a:ext>
                      </a:extLst>
                    </a:gridCol>
                    <a:gridCol w="932222">
                      <a:extLst>
                        <a:ext uri="{9D8B030D-6E8A-4147-A177-3AD203B41FA5}">
                          <a16:colId xmlns:a16="http://schemas.microsoft.com/office/drawing/2014/main" val="2840544668"/>
                        </a:ext>
                      </a:extLst>
                    </a:gridCol>
                    <a:gridCol w="1045218">
                      <a:extLst>
                        <a:ext uri="{9D8B030D-6E8A-4147-A177-3AD203B41FA5}">
                          <a16:colId xmlns:a16="http://schemas.microsoft.com/office/drawing/2014/main" val="4113077336"/>
                        </a:ext>
                      </a:extLst>
                    </a:gridCol>
                    <a:gridCol w="2118506">
                      <a:extLst>
                        <a:ext uri="{9D8B030D-6E8A-4147-A177-3AD203B41FA5}">
                          <a16:colId xmlns:a16="http://schemas.microsoft.com/office/drawing/2014/main" val="3369366584"/>
                        </a:ext>
                      </a:extLst>
                    </a:gridCol>
                    <a:gridCol w="1965211">
                      <a:extLst>
                        <a:ext uri="{9D8B030D-6E8A-4147-A177-3AD203B41FA5}">
                          <a16:colId xmlns:a16="http://schemas.microsoft.com/office/drawing/2014/main" val="8014041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N=1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N=2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N=5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Break Points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VC Dimension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44868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Rays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53293" t="-111111" r="-92814" b="-3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2489233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Positive Intervals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205405" r="-92814" b="-2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069658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Convex 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387" t="-313889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3873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2D Perceptron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293" t="-413889" r="-92814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447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/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88AEB-75BA-BA45-954C-580D8C65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29" y="1258756"/>
                <a:ext cx="96205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ECADC-D464-DA44-B6B7-DD8468D4D473}"/>
              </a:ext>
            </a:extLst>
          </p:cNvPr>
          <p:cNvGrpSpPr/>
          <p:nvPr/>
        </p:nvGrpSpPr>
        <p:grpSpPr>
          <a:xfrm>
            <a:off x="79720" y="5410185"/>
            <a:ext cx="3830520" cy="1082690"/>
            <a:chOff x="1921935" y="3064933"/>
            <a:chExt cx="7315200" cy="2362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284-E0BE-2D46-9DA2-381DE2442D5B}"/>
                </a:ext>
              </a:extLst>
            </p:cNvPr>
            <p:cNvGrpSpPr/>
            <p:nvPr/>
          </p:nvGrpSpPr>
          <p:grpSpPr>
            <a:xfrm>
              <a:off x="1921935" y="3988958"/>
              <a:ext cx="7315200" cy="773049"/>
              <a:chOff x="3869268" y="4141358"/>
              <a:chExt cx="7315200" cy="77304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63E025E-CD41-6C45-BAB7-4822FE0A91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153F1F-D858-994D-BA09-859DA6DB1F46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C4A151A-B99F-824E-B711-2C20F6191B83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A36082C-5DDF-7642-B08D-F14BF2199AB9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4188BD2-99B6-3247-AEE2-7942DEDDB13A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684196-6198-CD42-A756-C2FC9E42D2DE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F59B3A-E77F-FC40-B1EA-65AB437EF79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6B061-0307-5349-A7E5-CC5D8445689D}"/>
                  </a:ext>
                </a:extLst>
              </p:cNvPr>
              <p:cNvSpPr txBox="1"/>
              <p:nvPr/>
            </p:nvSpPr>
            <p:spPr>
              <a:xfrm>
                <a:off x="8303686" y="4141358"/>
                <a:ext cx="389467" cy="5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…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404D46A-1427-8344-B491-77023643FABE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EAC05D-907C-284C-B939-62438AFC3DE0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FE74455-F218-FA4A-AF93-BCA3C73A73CA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3E40A2A-C547-AF40-BAB4-3F8B97A501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598" y="4410665"/>
                    <a:ext cx="389467" cy="5037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0A78D3E-1A8D-C04E-976F-AA224CC9A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4" y="4410665"/>
                    <a:ext cx="389467" cy="50374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099C2F-0FE3-314A-B4AA-D112F025F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4" y="4410665"/>
                    <a:ext cx="389467" cy="5037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1194B9E6-EE59-7A4B-81C1-E3355124BA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2"/>
                    <a:ext cx="389467" cy="50374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B9AE1AC-28A8-FE4C-A4B1-B831E7F80B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037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18926B6-F109-074B-AD2C-A49808F301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1" y="4410665"/>
                    <a:ext cx="389467" cy="5037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66F0BAE-2D60-3E44-A805-C92F33721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7" y="4410665"/>
                    <a:ext cx="389467" cy="5037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658E6E8-57F9-AE41-B7CD-FDA721F207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9" y="4410510"/>
                    <a:ext cx="553004" cy="5037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08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0CF58DD-4325-4F47-85DD-895160CC04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6" y="4406752"/>
                    <a:ext cx="621194" cy="5037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8A95DE-44EA-C04D-B296-991887462E44}"/>
                </a:ext>
              </a:extLst>
            </p:cNvPr>
            <p:cNvGrpSpPr/>
            <p:nvPr/>
          </p:nvGrpSpPr>
          <p:grpSpPr>
            <a:xfrm>
              <a:off x="1921935" y="3268295"/>
              <a:ext cx="7315200" cy="2159378"/>
              <a:chOff x="3869268" y="3420695"/>
              <a:chExt cx="7315200" cy="21593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432A60F-87D6-8443-B610-181C0CADE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1980" y="3655176"/>
                <a:ext cx="4352488" cy="0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B97DF98-E8BF-0C44-8074-C74E07690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9268" y="3655176"/>
                <a:ext cx="296271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E5DE129-81CD-4840-896B-59460DA2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167" y="3420695"/>
                <a:ext cx="4813" cy="1565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/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937D7583-001F-094E-B0B2-F2D56A963A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2432" y="5076331"/>
                    <a:ext cx="389467" cy="50374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0E66E3-F50E-2D49-B651-DBE7159F08BF}"/>
                </a:ext>
              </a:extLst>
            </p:cNvPr>
            <p:cNvSpPr txBox="1"/>
            <p:nvPr/>
          </p:nvSpPr>
          <p:spPr>
            <a:xfrm>
              <a:off x="5168901" y="3064933"/>
              <a:ext cx="1255737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7F5091-FD4D-EB4B-BD5F-688904E4493A}"/>
                </a:ext>
              </a:extLst>
            </p:cNvPr>
            <p:cNvSpPr txBox="1"/>
            <p:nvPr/>
          </p:nvSpPr>
          <p:spPr>
            <a:xfrm>
              <a:off x="3570783" y="3064933"/>
              <a:ext cx="1212879" cy="503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271F2D-1360-B14E-9C99-00A6847855C2}"/>
              </a:ext>
            </a:extLst>
          </p:cNvPr>
          <p:cNvGrpSpPr/>
          <p:nvPr/>
        </p:nvGrpSpPr>
        <p:grpSpPr>
          <a:xfrm>
            <a:off x="4358057" y="5409717"/>
            <a:ext cx="2848775" cy="954942"/>
            <a:chOff x="1752601" y="3553119"/>
            <a:chExt cx="7315200" cy="24521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6B422EC-487E-7F4B-95BC-A90FC6C91206}"/>
                </a:ext>
              </a:extLst>
            </p:cNvPr>
            <p:cNvGrpSpPr/>
            <p:nvPr/>
          </p:nvGrpSpPr>
          <p:grpSpPr>
            <a:xfrm>
              <a:off x="1752601" y="4517057"/>
              <a:ext cx="7315200" cy="822532"/>
              <a:chOff x="3869268" y="4141358"/>
              <a:chExt cx="7315200" cy="822532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7D1C0CF9-9FC5-D34C-8205-C3BF2B468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9268" y="4258291"/>
                <a:ext cx="731520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953E28C-4D87-3A44-A1B6-335159054351}"/>
                  </a:ext>
                </a:extLst>
              </p:cNvPr>
              <p:cNvSpPr/>
              <p:nvPr/>
            </p:nvSpPr>
            <p:spPr>
              <a:xfrm>
                <a:off x="4419600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9A7FA1-8DFB-1D48-8B1C-F4F3B953CF12}"/>
                  </a:ext>
                </a:extLst>
              </p:cNvPr>
              <p:cNvSpPr/>
              <p:nvPr/>
            </p:nvSpPr>
            <p:spPr>
              <a:xfrm>
                <a:off x="50884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F37808C-329F-6A47-8E61-B5FAAD2CBEF3}"/>
                  </a:ext>
                </a:extLst>
              </p:cNvPr>
              <p:cNvSpPr/>
              <p:nvPr/>
            </p:nvSpPr>
            <p:spPr>
              <a:xfrm>
                <a:off x="57573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77AA414-E654-EC40-9458-D852E6E1889F}"/>
                  </a:ext>
                </a:extLst>
              </p:cNvPr>
              <p:cNvSpPr/>
              <p:nvPr/>
            </p:nvSpPr>
            <p:spPr>
              <a:xfrm>
                <a:off x="6447367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960611A-3556-4148-A386-8896090BEA98}"/>
                  </a:ext>
                </a:extLst>
              </p:cNvPr>
              <p:cNvSpPr/>
              <p:nvPr/>
            </p:nvSpPr>
            <p:spPr>
              <a:xfrm>
                <a:off x="7116234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404C325-83B6-7F4F-AC6D-A5C9ACE91FBB}"/>
                  </a:ext>
                </a:extLst>
              </p:cNvPr>
              <p:cNvSpPr/>
              <p:nvPr/>
            </p:nvSpPr>
            <p:spPr>
              <a:xfrm>
                <a:off x="7785101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7513DA-8040-3247-92E1-15E3DC280124}"/>
                  </a:ext>
                </a:extLst>
              </p:cNvPr>
              <p:cNvSpPr txBox="1"/>
              <p:nvPr/>
            </p:nvSpPr>
            <p:spPr>
              <a:xfrm>
                <a:off x="8303685" y="4141358"/>
                <a:ext cx="389467" cy="553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…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AD2B8C-2FBC-7748-8375-B06B1E407F54}"/>
                  </a:ext>
                </a:extLst>
              </p:cNvPr>
              <p:cNvSpPr/>
              <p:nvPr/>
            </p:nvSpPr>
            <p:spPr>
              <a:xfrm>
                <a:off x="9076269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0BA59B8-3456-3546-BD0D-EEF827E85B88}"/>
                  </a:ext>
                </a:extLst>
              </p:cNvPr>
              <p:cNvSpPr/>
              <p:nvPr/>
            </p:nvSpPr>
            <p:spPr>
              <a:xfrm>
                <a:off x="9745136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23E32C9-A885-2147-B59B-F60FB13AEA7C}"/>
                  </a:ext>
                </a:extLst>
              </p:cNvPr>
              <p:cNvSpPr/>
              <p:nvPr/>
            </p:nvSpPr>
            <p:spPr>
              <a:xfrm>
                <a:off x="10414003" y="4190558"/>
                <a:ext cx="135467" cy="13546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/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86489F8-16B2-3A4D-8268-C655F4A61B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2600" y="4410665"/>
                    <a:ext cx="389467" cy="55322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/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F6A2399-FF86-AA41-A16C-2732BDC77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1572" y="4410665"/>
                    <a:ext cx="389467" cy="55322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/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B9FD25E-07D5-9F4D-B90E-5DB0DFDF16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3035" y="4410665"/>
                    <a:ext cx="389467" cy="55322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6EF695B-686F-4145-993F-4603363F33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97400" y="4406754"/>
                    <a:ext cx="389467" cy="55322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1FE7118-1EF3-8E40-B942-319DC1169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9809" y="4410665"/>
                    <a:ext cx="389467" cy="55322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/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0BCC59D-B5F1-E049-9F53-7823115A67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402" y="4410665"/>
                    <a:ext cx="389467" cy="5532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/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86629E1D-3DB1-134E-BD2C-9543482AC7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9208" y="4410665"/>
                    <a:ext cx="389467" cy="55322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/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6F7D93F-AB0C-CB43-A059-8A9D9DB972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498" y="4410511"/>
                    <a:ext cx="553005" cy="55322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/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8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6745EF11-341B-0844-B558-FA0A9C309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8353" y="4406754"/>
                    <a:ext cx="621194" cy="55322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D5C2A9-A844-A843-A81B-65C26BD4D773}"/>
                </a:ext>
              </a:extLst>
            </p:cNvPr>
            <p:cNvGrpSpPr/>
            <p:nvPr/>
          </p:nvGrpSpPr>
          <p:grpSpPr>
            <a:xfrm>
              <a:off x="1752601" y="3796394"/>
              <a:ext cx="7315200" cy="2208862"/>
              <a:chOff x="3869268" y="3420695"/>
              <a:chExt cx="7315200" cy="220886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95B1241-75F9-4147-9999-447FF46C66F2}"/>
                  </a:ext>
                </a:extLst>
              </p:cNvPr>
              <p:cNvGrpSpPr/>
              <p:nvPr/>
            </p:nvGrpSpPr>
            <p:grpSpPr>
              <a:xfrm>
                <a:off x="3869268" y="3420695"/>
                <a:ext cx="7315200" cy="2208862"/>
                <a:chOff x="3869268" y="3420695"/>
                <a:chExt cx="7315200" cy="2208862"/>
              </a:xfrm>
            </p:grpSpPr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5AA370D3-C98B-BC49-A624-826399E5F5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655176"/>
                  <a:ext cx="1668901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55EFFFC3-CC2F-1F46-AF01-E81B97027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69268" y="3655176"/>
                  <a:ext cx="2962712" cy="0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26D5D7D0-3C37-174E-A3FC-A7B84D25E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71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92770887-9E4B-D24B-A186-E7CEDB8B8C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2434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E8AE316-CA9D-C34D-AF66-A35FCCD20B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15567" y="3420695"/>
                  <a:ext cx="4813" cy="156572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8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A1024FB7-5B46-6842-A4C7-51B221821D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20832" y="5076332"/>
                      <a:ext cx="389467" cy="553225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r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4928000-2D8D-D048-95EF-ADDDC82BA4CF}"/>
                  </a:ext>
                </a:extLst>
              </p:cNvPr>
              <p:cNvCxnSpPr/>
              <p:nvPr/>
            </p:nvCxnSpPr>
            <p:spPr>
              <a:xfrm>
                <a:off x="6827167" y="3655176"/>
                <a:ext cx="268840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A97131-0A4B-0C48-AF52-CEB9A655AEAB}"/>
                </a:ext>
              </a:extLst>
            </p:cNvPr>
            <p:cNvSpPr txBox="1"/>
            <p:nvPr/>
          </p:nvSpPr>
          <p:spPr>
            <a:xfrm>
              <a:off x="5579317" y="3553119"/>
              <a:ext cx="1552652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/>
                  </a:solidFill>
                </a:rPr>
                <a:t>Predict +1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79C743-9D9E-8A47-9C85-263B130F005F}"/>
                </a:ext>
              </a:extLst>
            </p:cNvPr>
            <p:cNvSpPr txBox="1"/>
            <p:nvPr/>
          </p:nvSpPr>
          <p:spPr>
            <a:xfrm>
              <a:off x="3296415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77DB7C-00A0-914A-93D2-7AE54DE5108B}"/>
                </a:ext>
              </a:extLst>
            </p:cNvPr>
            <p:cNvSpPr txBox="1"/>
            <p:nvPr/>
          </p:nvSpPr>
          <p:spPr>
            <a:xfrm>
              <a:off x="7559184" y="3553119"/>
              <a:ext cx="1503257" cy="553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Predict -1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F7BE635-F89E-1C45-B049-0BC5BBEAAF3B}"/>
              </a:ext>
            </a:extLst>
          </p:cNvPr>
          <p:cNvGrpSpPr/>
          <p:nvPr/>
        </p:nvGrpSpPr>
        <p:grpSpPr>
          <a:xfrm>
            <a:off x="7894520" y="5341571"/>
            <a:ext cx="2025994" cy="1317958"/>
            <a:chOff x="7717374" y="4558305"/>
            <a:chExt cx="2025994" cy="13179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7AC614-48FB-914B-A099-44430D6B2473}"/>
                </a:ext>
              </a:extLst>
            </p:cNvPr>
            <p:cNvSpPr/>
            <p:nvPr/>
          </p:nvSpPr>
          <p:spPr>
            <a:xfrm>
              <a:off x="7717374" y="4558305"/>
              <a:ext cx="1247770" cy="1317958"/>
            </a:xfrm>
            <a:custGeom>
              <a:avLst/>
              <a:gdLst>
                <a:gd name="connsiteX0" fmla="*/ 10886 w 2155372"/>
                <a:gd name="connsiteY0" fmla="*/ 0 h 2492829"/>
                <a:gd name="connsiteX1" fmla="*/ 2155372 w 2155372"/>
                <a:gd name="connsiteY1" fmla="*/ 0 h 2492829"/>
                <a:gd name="connsiteX2" fmla="*/ 1077686 w 2155372"/>
                <a:gd name="connsiteY2" fmla="*/ 2492829 h 2492829"/>
                <a:gd name="connsiteX3" fmla="*/ 0 w 2155372"/>
                <a:gd name="connsiteY3" fmla="*/ 2035629 h 2492829"/>
                <a:gd name="connsiteX4" fmla="*/ 10886 w 2155372"/>
                <a:gd name="connsiteY4" fmla="*/ 0 h 249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372" h="2492829">
                  <a:moveTo>
                    <a:pt x="10886" y="0"/>
                  </a:moveTo>
                  <a:lnTo>
                    <a:pt x="2155372" y="0"/>
                  </a:lnTo>
                  <a:lnTo>
                    <a:pt x="1077686" y="2492829"/>
                  </a:lnTo>
                  <a:lnTo>
                    <a:pt x="0" y="2035629"/>
                  </a:lnTo>
                  <a:cubicBezTo>
                    <a:pt x="3629" y="1357086"/>
                    <a:pt x="7257" y="678543"/>
                    <a:pt x="108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Predcit</a:t>
              </a:r>
              <a:r>
                <a:rPr lang="en-US" sz="1200" dirty="0">
                  <a:solidFill>
                    <a:schemeClr val="tx1"/>
                  </a:solidFill>
                </a:rPr>
                <a:t> +1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1F1A77-EC29-7F49-8DCA-D52AE81A6C97}"/>
                </a:ext>
              </a:extLst>
            </p:cNvPr>
            <p:cNvSpPr txBox="1"/>
            <p:nvPr/>
          </p:nvSpPr>
          <p:spPr>
            <a:xfrm>
              <a:off x="8864929" y="5078784"/>
              <a:ext cx="878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 -1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4355DFCA-EE86-8049-891E-A91DE0DCB8E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759" y="5261140"/>
            <a:ext cx="1457388" cy="14788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F4ED957-9E77-9D44-A303-6EC94B95F224}"/>
              </a:ext>
            </a:extLst>
          </p:cNvPr>
          <p:cNvSpPr txBox="1"/>
          <p:nvPr/>
        </p:nvSpPr>
        <p:spPr>
          <a:xfrm>
            <a:off x="1051038" y="4802464"/>
            <a:ext cx="1524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Rays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5D2BA7-FF34-B243-951C-51A56AEDDDB7}"/>
              </a:ext>
            </a:extLst>
          </p:cNvPr>
          <p:cNvSpPr txBox="1"/>
          <p:nvPr/>
        </p:nvSpPr>
        <p:spPr>
          <a:xfrm>
            <a:off x="4861375" y="4797825"/>
            <a:ext cx="1948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Positive Intervals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26C760-55FE-1242-B359-958CD6B338CF}"/>
              </a:ext>
            </a:extLst>
          </p:cNvPr>
          <p:cNvSpPr txBox="1"/>
          <p:nvPr/>
        </p:nvSpPr>
        <p:spPr>
          <a:xfrm>
            <a:off x="7964128" y="4797751"/>
            <a:ext cx="1424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Sets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2B4DA95-5812-9745-9100-CD4E81A096C8}"/>
              </a:ext>
            </a:extLst>
          </p:cNvPr>
          <p:cNvSpPr txBox="1"/>
          <p:nvPr/>
        </p:nvSpPr>
        <p:spPr>
          <a:xfrm>
            <a:off x="10198854" y="4797751"/>
            <a:ext cx="1683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2D Perceptron</a:t>
            </a:r>
          </a:p>
        </p:txBody>
      </p:sp>
    </p:spTree>
    <p:extLst>
      <p:ext uri="{BB962C8B-B14F-4D97-AF65-F5344CB8AC3E}">
        <p14:creationId xmlns:p14="http://schemas.microsoft.com/office/powerpoint/2010/main" val="190356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6C17-AEA2-C641-8D1E-0800757E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69"/>
            <a:ext cx="10515600" cy="734210"/>
          </a:xfrm>
        </p:spPr>
        <p:txBody>
          <a:bodyPr>
            <a:normAutofit fontScale="90000"/>
          </a:bodyPr>
          <a:lstStyle/>
          <a:p>
            <a:r>
              <a:rPr lang="en-US" dirty="0"/>
              <a:t>Bounding Growth Functions using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 statement:</a:t>
                </a:r>
              </a:p>
              <a:p>
                <a:pPr lvl="1"/>
                <a:r>
                  <a:rPr lang="en-US" dirty="0"/>
                  <a:t>If there </a:t>
                </a:r>
                <a:r>
                  <a:rPr lang="en-US" dirty="0">
                    <a:solidFill>
                      <a:schemeClr val="accent1"/>
                    </a:solidFill>
                  </a:rPr>
                  <a:t>is no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i.e.,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lvl="1"/>
                <a:endParaRPr lang="en-US" sz="400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Rephrase the 2</a:t>
                </a:r>
                <a:r>
                  <a:rPr lang="en-US" baseline="30000" dirty="0"/>
                  <a:t>nd</a:t>
                </a:r>
                <a:r>
                  <a:rPr lang="en-US" dirty="0"/>
                  <a:t> point of the above theorem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following statements are true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solidFill>
                      <a:schemeClr val="accent1"/>
                    </a:solidFill>
                  </a:rPr>
                  <a:t>  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[Can be proven using induction from above. See LFD Problem 2.5]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polynomial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2"/>
                <a:endParaRPr lang="en-US" sz="2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𝑣𝑐</m:t>
                            </m:r>
                          </m:sub>
                        </m:sSub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C0C7E-2B3B-2948-9A8E-68FB4F532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7141"/>
                <a:ext cx="10515600" cy="5840859"/>
              </a:xfrm>
              <a:blipFill>
                <a:blip r:embed="rId2"/>
                <a:stretch>
                  <a:fillRect l="-1086" t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/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/>
                  <a:t> is 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is a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E31D9D2-EA30-314E-99BB-2FED5E19E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040" y="5507261"/>
                <a:ext cx="3347864" cy="100326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0F9106-FD68-0C47-8009-E58A05B8B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22" y="1145158"/>
            <a:ext cx="2766578" cy="21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1798-3945-B54A-9B54-827FDE1D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Vapnik</a:t>
            </a:r>
            <a:r>
              <a:rPr lang="en-US" dirty="0"/>
              <a:t>–</a:t>
            </a:r>
            <a:r>
              <a:rPr lang="en-US" dirty="0" err="1"/>
              <a:t>Chervonenkis</a:t>
            </a:r>
            <a:r>
              <a:rPr lang="en-US" dirty="0"/>
              <a:t> (VC)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VC Generalization Bound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sz="2400" dirty="0"/>
                  <a:t> be the VC dimension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𝒗𝒄</m:t>
                            </m:r>
                          </m:sub>
                        </m:sSub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Therefore,</a:t>
                </a:r>
              </a:p>
              <a:p>
                <a:pPr marL="457200" lvl="1" indent="0">
                  <a:buNone/>
                </a:pPr>
                <a:endParaRPr lang="en-US" sz="2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With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prob</a:t>
                </a:r>
                <a:r>
                  <a:rPr lang="en-US" dirty="0">
                    <a:solidFill>
                      <a:schemeClr val="accent1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𝑣𝑐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/>
                  <a:t>If we </a:t>
                </a:r>
                <a:r>
                  <a:rPr lang="en-US" sz="2400" u="sng" dirty="0"/>
                  <a:t>treat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u="sng" dirty="0"/>
                  <a:t> as a constant</a:t>
                </a:r>
                <a:r>
                  <a:rPr lang="en-US" sz="2400" dirty="0"/>
                  <a:t>, then we can say, with high probability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BF3F2-664E-2E4F-BFF6-A84448DB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282"/>
                <a:ext cx="10515600" cy="5327150"/>
              </a:xfrm>
              <a:blipFill>
                <a:blip r:embed="rId2"/>
                <a:stretch>
                  <a:fillRect l="-844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678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DB95-3614-EC44-81C6-27FCAB20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Approximation-Generalization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VC Dimension: A single parameter to characterize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3530D7-3699-044F-A69D-D069BE671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4D20555-0B40-994A-95E7-6187D2E0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6966"/>
            <a:ext cx="5815584" cy="4386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/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𝑣𝑐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US" sz="28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D8ADED-0634-5640-A49A-23728BEE5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251" y="3755614"/>
                <a:ext cx="628101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91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6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accent1"/>
                  </a:solidFill>
                  <a:latin typeface="Cambria Math" charset="0"/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The performance of your learning, i.e.,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, depends on </a:t>
                </a:r>
              </a:p>
              <a:p>
                <a:pPr lvl="1"/>
                <a:r>
                  <a:rPr lang="en-US" dirty="0"/>
                  <a:t>How well you can fit your data using your hypothesis set (</a:t>
                </a:r>
                <a:r>
                  <a:rPr lang="en-US" dirty="0">
                    <a:solidFill>
                      <a:srgbClr val="FFC000"/>
                    </a:solidFill>
                  </a:rPr>
                  <a:t>bias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How close to the best fit you can get for a given dataset (</a:t>
                </a:r>
                <a:r>
                  <a:rPr lang="en-US" dirty="0">
                    <a:solidFill>
                      <a:srgbClr val="00B050"/>
                    </a:solidFill>
                  </a:rPr>
                  <a:t>variance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C000"/>
                    </a:solidFill>
                  </a:rPr>
                  <a:t>Bias(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C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88" y="1277615"/>
                <a:ext cx="1048364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721" t="-20000" r="-255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/>
                    </a:solidFill>
                  </a:rPr>
                  <a:t>Var(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6" y="1239862"/>
                <a:ext cx="956096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256" t="-19737" r="-2820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6" idx="2"/>
          </p:cNvCxnSpPr>
          <p:nvPr/>
        </p:nvCxnSpPr>
        <p:spPr>
          <a:xfrm flipV="1">
            <a:off x="4962070" y="1739280"/>
            <a:ext cx="0" cy="29830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521646" y="1701527"/>
            <a:ext cx="0" cy="2983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0031A2B-474F-6248-8263-11C397B44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177" y="4458583"/>
            <a:ext cx="6426203" cy="22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A6B3-66AC-5E4B-A50C-EB9F215C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3779"/>
            <a:ext cx="10515600" cy="1325563"/>
          </a:xfrm>
        </p:spPr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47127-1AFA-2143-B7EE-23EDBC29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31" y="3919169"/>
            <a:ext cx="6734820" cy="293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1990-0AFF-B842-BE35-E6611814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831" y="875139"/>
            <a:ext cx="3108768" cy="2845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C6813-3E31-8E49-A77D-3FAB2182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90" y="875139"/>
            <a:ext cx="2959883" cy="29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A766-07E7-AA46-9CBC-9B876144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Logistics: Exam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3501-E73D-F247-A40A-42AA1A4E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 1 Date: October 27 (Thursday)</a:t>
            </a:r>
          </a:p>
          <a:p>
            <a:pPr lvl="1"/>
            <a:r>
              <a:rPr lang="en-US" dirty="0"/>
              <a:t>In-class exam (the same time/location as the lecture)</a:t>
            </a:r>
          </a:p>
          <a:p>
            <a:pPr lvl="1"/>
            <a:r>
              <a:rPr lang="en-US" dirty="0"/>
              <a:t>Exam duration: 75 minutes</a:t>
            </a:r>
          </a:p>
          <a:p>
            <a:pPr lvl="1"/>
            <a:r>
              <a:rPr lang="en-US" dirty="0"/>
              <a:t>Planned exam content: LFD Chapter 1 to 5 </a:t>
            </a:r>
          </a:p>
          <a:p>
            <a:pPr lvl="2"/>
            <a:r>
              <a:rPr lang="en-US" dirty="0"/>
              <a:t>Everything in textbook/lectures are included, except for parts labeled as “safe to skip”.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 sections of questions</a:t>
            </a:r>
          </a:p>
          <a:p>
            <a:pPr lvl="2"/>
            <a:r>
              <a:rPr lang="en-US" dirty="0"/>
              <a:t>~5 long questions (written response questions with explanations required)</a:t>
            </a:r>
          </a:p>
          <a:p>
            <a:pPr lvl="2"/>
            <a:r>
              <a:rPr lang="en-US" dirty="0"/>
              <a:t>10 multiple choice questions (select one option, no explanations needed)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Closed-book exam. You can bring two cheat-sheets</a:t>
            </a:r>
          </a:p>
          <a:p>
            <a:pPr lvl="2"/>
            <a:r>
              <a:rPr lang="en-US" dirty="0"/>
              <a:t>Up to letter size, front and back (up to 4 pages)</a:t>
            </a:r>
          </a:p>
          <a:p>
            <a:pPr lvl="2"/>
            <a:r>
              <a:rPr lang="en-US" dirty="0"/>
              <a:t>No format limitations (it can be typed, written, or a combination)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 calculators (you don’t need them)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6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2"/>
                    </a:solidFill>
                  </a:rPr>
                  <a:t>some function of</a:t>
                </a:r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04705" y="2406267"/>
              <a:ext cx="9382589" cy="1828864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−1,+1</m:t>
                                </m:r>
                                <m:r>
                                  <m:rPr>
                                    <m:lit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𝑠𝑖𝑔𝑛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∈[0,1]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⃗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oMath>
                            </m:oMathPara>
                          </a14:m>
                          <a:br>
                            <a:rPr lang="en-US" sz="2400" dirty="0"/>
                          </a:b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B73A937-67F8-4044-97C4-43E6849B5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4452732"/>
                  </p:ext>
                </p:extLst>
              </p:nvPr>
            </p:nvGraphicFramePr>
            <p:xfrm>
              <a:off x="1404705" y="2406267"/>
              <a:ext cx="9382589" cy="18498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043434">
                      <a:extLst>
                        <a:ext uri="{9D8B030D-6E8A-4147-A177-3AD203B41FA5}">
                          <a16:colId xmlns:a16="http://schemas.microsoft.com/office/drawing/2014/main" val="4251179039"/>
                        </a:ext>
                      </a:extLst>
                    </a:gridCol>
                    <a:gridCol w="2393879">
                      <a:extLst>
                        <a:ext uri="{9D8B030D-6E8A-4147-A177-3AD203B41FA5}">
                          <a16:colId xmlns:a16="http://schemas.microsoft.com/office/drawing/2014/main" val="2291829810"/>
                        </a:ext>
                      </a:extLst>
                    </a:gridCol>
                    <a:gridCol w="3945276">
                      <a:extLst>
                        <a:ext uri="{9D8B030D-6E8A-4147-A177-3AD203B41FA5}">
                          <a16:colId xmlns:a16="http://schemas.microsoft.com/office/drawing/2014/main" val="265995567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Domain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Model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8311032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Classification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108108" r="-164550" b="-2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108108" b="-2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708368"/>
                      </a:ext>
                    </a:extLst>
                  </a:tr>
                  <a:tr h="46418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Linear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208108" r="-164550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208108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7091938"/>
                      </a:ext>
                    </a:extLst>
                  </a:tr>
                  <a:tr h="46424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Logistic Regression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7513" t="-308108" r="-164550" b="-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264" t="-308108" b="-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005385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B5BB0C-C85B-A04B-8BA2-2928FE6C18C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814560" y="4072128"/>
            <a:ext cx="483108" cy="4539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/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491FA6-EE4B-694E-9415-731A313C5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750" y="4526058"/>
                <a:ext cx="1603836" cy="630173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5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C202-AAAF-2240-8A15-D29A93ED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sz="1200" dirty="0"/>
              </a:p>
              <a:p>
                <a:pPr lvl="1"/>
                <a:r>
                  <a:rPr lang="en-US" dirty="0"/>
                  <a:t>Error measure: binary error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𝕝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Data is linearly separable</a:t>
                </a:r>
              </a:p>
              <a:p>
                <a:pPr lvl="1"/>
                <a:r>
                  <a:rPr lang="en-US" dirty="0"/>
                  <a:t>Run PLA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Data is not linearly separable</a:t>
                </a:r>
              </a:p>
              <a:p>
                <a:pPr lvl="1"/>
                <a:r>
                  <a:rPr lang="en-US" dirty="0"/>
                  <a:t>Engineering the features</a:t>
                </a:r>
              </a:p>
              <a:p>
                <a:pPr lvl="1"/>
                <a:r>
                  <a:rPr lang="en-US" dirty="0"/>
                  <a:t>Pocket algorithm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79677-E401-924B-91F6-FD64A9815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8B8742-28A6-DF4D-8C71-74A55CAB0412}"/>
              </a:ext>
            </a:extLst>
          </p:cNvPr>
          <p:cNvSpPr/>
          <p:nvPr/>
        </p:nvSpPr>
        <p:spPr>
          <a:xfrm>
            <a:off x="6307836" y="3721999"/>
            <a:ext cx="4923381" cy="2454964"/>
          </a:xfrm>
          <a:prstGeom prst="roundRect">
            <a:avLst>
              <a:gd name="adj" fmla="val 115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/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u="sng" dirty="0">
                    <a:solidFill>
                      <a:schemeClr val="bg1"/>
                    </a:solidFill>
                  </a:rPr>
                  <a:t>Perceptron Learning Algorithm (PLA)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=0,…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Find a misclassified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            that is,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If no such sample exists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Return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Else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9A48D5-31AE-9C49-A1AC-8C8A8CD02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374" y="3779545"/>
                <a:ext cx="6096000" cy="2339871"/>
              </a:xfrm>
              <a:prstGeom prst="rect">
                <a:avLst/>
              </a:prstGeom>
              <a:blipFill>
                <a:blip r:embed="rId3"/>
                <a:stretch>
                  <a:fillRect l="-416" t="-541" b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5D7B20-0850-1749-9DDC-FE436FDB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176" y="1599247"/>
            <a:ext cx="1703274" cy="17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2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BB3A-CCCC-AE42-AC13-6C670B2B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Formulation</a:t>
                </a:r>
              </a:p>
              <a:p>
                <a:pPr lvl="1"/>
                <a:r>
                  <a:rPr lang="en-US" sz="2800" dirty="0"/>
                  <a:t>Hypothesis set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Squared error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Linear regression algorithm (one-step learning for solving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Given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Construct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2,0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2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200" dirty="0"/>
                  <a:t>   </a:t>
                </a:r>
                <a:r>
                  <a:rPr lang="en-US" sz="2200" dirty="0">
                    <a:solidFill>
                      <a:srgbClr val="C00000"/>
                    </a:solidFill>
                  </a:rPr>
                  <a:t>(Assume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is invertible)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ADEE-65EB-6D46-89B9-72F1A948D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724" t="-2725" b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3323052-AFDA-024D-B55B-67AD7923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728" y="1459260"/>
            <a:ext cx="3922776" cy="16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target function</a:t>
                </a:r>
              </a:p>
              <a:p>
                <a:pPr lvl="1"/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92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5" y="1690688"/>
            <a:ext cx="2631159" cy="1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7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3312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9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 Must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E.g., 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Plus: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Minus: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965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190593" y="5327394"/>
            <a:ext cx="4865764" cy="745067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VC dimension of d-dim perceptron is d+1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0036E-AC1F-1F4E-B02E-7759B2F33F89}"/>
              </a:ext>
            </a:extLst>
          </p:cNvPr>
          <p:cNvSpPr txBox="1"/>
          <p:nvPr/>
        </p:nvSpPr>
        <p:spPr>
          <a:xfrm>
            <a:off x="-133815" y="16057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8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element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in the form of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is a non-negative integer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(including the initial 1)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6448" cy="4667250"/>
              </a:xfrm>
              <a:blipFill>
                <a:blip r:embed="rId2"/>
                <a:stretch>
                  <a:fillRect l="-1039" t="-3252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848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Its Cures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Overfitting</a:t>
                </a:r>
              </a:p>
              <a:p>
                <a:pPr lvl="1"/>
                <a:r>
                  <a:rPr lang="en-US" dirty="0"/>
                  <a:t>Fitting the data more than is warranted</a:t>
                </a:r>
              </a:p>
              <a:p>
                <a:pPr lvl="1"/>
                <a:r>
                  <a:rPr lang="en-US" dirty="0"/>
                  <a:t>Fitting the noise instead of the pattern of the data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but getting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too strong</a:t>
                </a:r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not large enough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Intuition: Constraining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to make overfitting less likely to happen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Validation</a:t>
                </a:r>
              </a:p>
              <a:p>
                <a:pPr lvl="1"/>
                <a:r>
                  <a:rPr lang="en-US" dirty="0"/>
                  <a:t>Intuition: Reserve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76775"/>
              </a:xfrm>
              <a:blipFill>
                <a:blip r:embed="rId2"/>
                <a:stretch>
                  <a:fillRect l="-965" t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4CEE283-884F-8F4D-B66F-B7898E2F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757" y="1410536"/>
            <a:ext cx="3215238" cy="27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6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I might arrange random seat assignments</a:t>
            </a:r>
          </a:p>
          <a:p>
            <a:pPr lvl="1"/>
            <a:r>
              <a:rPr lang="en-US" dirty="0"/>
              <a:t>Will be announced on Piazza the night before the exam if I do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E5F78-F30B-5847-882E-7AE71D59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04" y="2872410"/>
            <a:ext cx="8805591" cy="333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6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Constrain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Example: Weight decay</a:t>
                </a:r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=&gt; Constrained optimization</a:t>
                </a:r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rgbClr val="00B050"/>
                    </a:solidFill>
                  </a:rPr>
                  <a:t>augmented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=&gt; Unconstrained optimization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two interpretations are conceptually equivalent in a lot of cases.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Understand the impacts of choosing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endParaRPr lang="en-US" sz="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542"/>
              </a:xfrm>
              <a:blipFill>
                <a:blip r:embed="rId2"/>
                <a:stretch>
                  <a:fillRect l="-1086" t="-2865" b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/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and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9E6F290-2617-2445-B598-1AEE07938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199" y="2196025"/>
                <a:ext cx="4368247" cy="513282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/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7C2B92C-0983-E943-BF1B-8F391D362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72" y="1503414"/>
                <a:ext cx="3140761" cy="16026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/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2400" i="1">
                        <a:solidFill>
                          <a:srgbClr val="FFFF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A3C75F-ADE5-3D4E-BE92-273EC4F73A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26" y="3409862"/>
                <a:ext cx="3889507" cy="16026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87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2BDD-75CE-A54E-9A21-C1176E0B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Reserving data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B9DEB-3563-9E4F-95B3-A0F7F0F8B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576120-0E15-D640-8F85-DB2DBBB04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23" y="3183038"/>
            <a:ext cx="3250788" cy="3547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Relationship to</a:t>
                          </a:r>
                          <a:r>
                            <a:rPr lang="en-US" sz="18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𝒐𝒖𝒕</m:t>
                                  </m:r>
                                </m:sub>
                              </m:sSub>
                            </m:oMath>
                          </a14:m>
                          <a:endParaRPr lang="en-US" sz="1800" b="1" dirty="0"/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2042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100" b="0" dirty="0">
                              <a:solidFill>
                                <a:schemeClr val="accent2"/>
                              </a:solidFill>
                            </a:rPr>
                            <a:t>(when used for model selection)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𝑡𝑒𝑠𝑡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AD413E8-DE5B-4B4E-B68D-7E83BB3188E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71664224"/>
                  </p:ext>
                </p:extLst>
              </p:nvPr>
            </p:nvGraphicFramePr>
            <p:xfrm>
              <a:off x="5316006" y="3281557"/>
              <a:ext cx="6276272" cy="26449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3695">
                      <a:extLst>
                        <a:ext uri="{9D8B030D-6E8A-4147-A177-3AD203B41FA5}">
                          <a16:colId xmlns:a16="http://schemas.microsoft.com/office/drawing/2014/main" val="2619227597"/>
                        </a:ext>
                      </a:extLst>
                    </a:gridCol>
                    <a:gridCol w="2161960">
                      <a:extLst>
                        <a:ext uri="{9D8B030D-6E8A-4147-A177-3AD203B41FA5}">
                          <a16:colId xmlns:a16="http://schemas.microsoft.com/office/drawing/2014/main" val="551217116"/>
                        </a:ext>
                      </a:extLst>
                    </a:gridCol>
                    <a:gridCol w="2880617">
                      <a:extLst>
                        <a:ext uri="{9D8B030D-6E8A-4147-A177-3AD203B41FA5}">
                          <a16:colId xmlns:a16="http://schemas.microsoft.com/office/drawing/2014/main" val="2434590496"/>
                        </a:ext>
                      </a:extLst>
                    </a:gridCol>
                  </a:tblGrid>
                  <a:tr h="488078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/>
                        </a:p>
                      </a:txBody>
                      <a:tcPr marL="70398" marR="70398" marT="35199" marB="35199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Outlook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l="-118062" t="-2564" r="-881" b="-44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1613848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74074" r="-412371" b="-22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Incredibly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VC-bound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3944230169"/>
                      </a:ext>
                    </a:extLst>
                  </a:tr>
                  <a:tr h="7714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154098" r="-412371" b="-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Slightly optimistic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(multiple hypotheses)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090745080"/>
                      </a:ext>
                    </a:extLst>
                  </a:tr>
                  <a:tr h="6927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398" marR="70398" marT="35199" marB="35199" anchor="ctr">
                        <a:blipFill>
                          <a:blip r:embed="rId4"/>
                          <a:stretch>
                            <a:fillRect t="-281818" r="-412371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/>
                            <a:t>Unbiased</a:t>
                          </a:r>
                        </a:p>
                      </a:txBody>
                      <a:tcPr marL="70398" marR="70398" marT="35199" marB="3519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 err="1"/>
                            <a:t>Hoeffding’s</a:t>
                          </a:r>
                          <a:r>
                            <a:rPr lang="en-US" sz="1800" b="0" dirty="0"/>
                            <a:t> bound </a:t>
                          </a:r>
                          <a:br>
                            <a:rPr lang="en-US" sz="1800" b="0" dirty="0"/>
                          </a:br>
                          <a:r>
                            <a:rPr lang="en-US" sz="1800" b="0" dirty="0"/>
                            <a:t>(single hypothesis)</a:t>
                          </a:r>
                        </a:p>
                      </a:txBody>
                      <a:tcPr marL="70398" marR="70398" marT="35199" marB="35199" anchor="ctr"/>
                    </a:tc>
                    <a:extLst>
                      <a:ext uri="{0D108BD9-81ED-4DB2-BD59-A6C34878D82A}">
                        <a16:rowId xmlns:a16="http://schemas.microsoft.com/office/drawing/2014/main" val="4106966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3C7B2E-9FF1-C246-9860-A5C0FF74C379}"/>
              </a:ext>
            </a:extLst>
          </p:cNvPr>
          <p:cNvSpPr txBox="1"/>
          <p:nvPr/>
        </p:nvSpPr>
        <p:spPr>
          <a:xfrm>
            <a:off x="1658129" y="2722645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3834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52-5B6C-AC46-8B2C-B6D96332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/>
                  <a:t>Split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equally sized data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hypothesis learned using all data sets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3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where the validation uses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-fold cross validation error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30000"/>
                  </a:lnSpc>
                </a:pPr>
                <a:r>
                  <a:rPr lang="en-US" dirty="0"/>
                  <a:t>Leave-One-Out Cross Validation (LOOCV):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68186B-59B9-BD47-A63E-19CA7C14B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4384" y="1532567"/>
                <a:ext cx="10515600" cy="5032375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DBBAB9-F122-9743-AAA2-92A4DE2B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230" y="3389986"/>
            <a:ext cx="4004767" cy="77668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CD06365-08D6-B04E-A953-82F3BA3F3E43}"/>
              </a:ext>
            </a:extLst>
          </p:cNvPr>
          <p:cNvGrpSpPr/>
          <p:nvPr/>
        </p:nvGrpSpPr>
        <p:grpSpPr>
          <a:xfrm>
            <a:off x="2622233" y="5105981"/>
            <a:ext cx="3693143" cy="1687678"/>
            <a:chOff x="2104804" y="2106955"/>
            <a:chExt cx="7921530" cy="36199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87A868-161C-B245-AF17-DD2608940FEA}"/>
                </a:ext>
              </a:extLst>
            </p:cNvPr>
            <p:cNvGrpSpPr/>
            <p:nvPr/>
          </p:nvGrpSpPr>
          <p:grpSpPr>
            <a:xfrm>
              <a:off x="2478206" y="2106956"/>
              <a:ext cx="2256881" cy="2260265"/>
              <a:chOff x="3867150" y="2062353"/>
              <a:chExt cx="2724150" cy="27241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8F8BAB-D932-2F4E-9337-78CBBC49CD8B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2AF90FB-1A4B-3442-B45B-4A6FC82B617E}"/>
                  </a:ext>
                </a:extLst>
              </p:cNvPr>
              <p:cNvSpPr/>
              <p:nvPr/>
            </p:nvSpPr>
            <p:spPr>
              <a:xfrm>
                <a:off x="5912131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6DCC923-0D91-B04A-BB30-BCB06D021332}"/>
                  </a:ext>
                </a:extLst>
              </p:cNvPr>
              <p:cNvSpPr/>
              <p:nvPr/>
            </p:nvSpPr>
            <p:spPr>
              <a:xfrm>
                <a:off x="5414562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28A138-7975-C34C-BBF0-21895BB0A6BF}"/>
                  </a:ext>
                </a:extLst>
              </p:cNvPr>
              <p:cNvSpPr/>
              <p:nvPr/>
            </p:nvSpPr>
            <p:spPr>
              <a:xfrm>
                <a:off x="4424364" y="351315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9DB004C-FE4B-9442-B577-598E74F606D5}"/>
                </a:ext>
              </a:extLst>
            </p:cNvPr>
            <p:cNvGrpSpPr/>
            <p:nvPr/>
          </p:nvGrpSpPr>
          <p:grpSpPr>
            <a:xfrm>
              <a:off x="5118608" y="2106955"/>
              <a:ext cx="2257527" cy="2260265"/>
              <a:chOff x="3867150" y="2062353"/>
              <a:chExt cx="2724150" cy="27241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8D7B50-49CB-1F41-BC1D-8E2D80B9E791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8EE78C4-78FE-CD41-8179-4CD1BE697AAD}"/>
                  </a:ext>
                </a:extLst>
              </p:cNvPr>
              <p:cNvSpPr/>
              <p:nvPr/>
            </p:nvSpPr>
            <p:spPr>
              <a:xfrm>
                <a:off x="5912139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2BE2DD-77DE-E343-BD42-CCF593A2F1E2}"/>
                  </a:ext>
                </a:extLst>
              </p:cNvPr>
              <p:cNvSpPr/>
              <p:nvPr/>
            </p:nvSpPr>
            <p:spPr>
              <a:xfrm>
                <a:off x="5414566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D99B8D-800D-E943-8ECE-2BCA75012E86}"/>
                  </a:ext>
                </a:extLst>
              </p:cNvPr>
              <p:cNvSpPr/>
              <p:nvPr/>
            </p:nvSpPr>
            <p:spPr>
              <a:xfrm>
                <a:off x="4424364" y="3506553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72701C-2633-614D-B922-7D0169131AA8}"/>
                </a:ext>
              </a:extLst>
            </p:cNvPr>
            <p:cNvGrpSpPr/>
            <p:nvPr/>
          </p:nvGrpSpPr>
          <p:grpSpPr>
            <a:xfrm>
              <a:off x="7764037" y="2106957"/>
              <a:ext cx="2262297" cy="2260265"/>
              <a:chOff x="3867150" y="2062353"/>
              <a:chExt cx="2724150" cy="27241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86FCEA-EA58-834B-96D2-8B8F3C950C63}"/>
                  </a:ext>
                </a:extLst>
              </p:cNvPr>
              <p:cNvSpPr/>
              <p:nvPr/>
            </p:nvSpPr>
            <p:spPr>
              <a:xfrm>
                <a:off x="3867150" y="2062353"/>
                <a:ext cx="2724150" cy="2724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64B369B-39A6-A948-AB04-6C0346497224}"/>
                  </a:ext>
                </a:extLst>
              </p:cNvPr>
              <p:cNvSpPr/>
              <p:nvPr/>
            </p:nvSpPr>
            <p:spPr>
              <a:xfrm>
                <a:off x="5912192" y="271957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869E53-9DE5-5948-829A-FE236D646FAE}"/>
                  </a:ext>
                </a:extLst>
              </p:cNvPr>
              <p:cNvSpPr/>
              <p:nvPr/>
            </p:nvSpPr>
            <p:spPr>
              <a:xfrm>
                <a:off x="5414593" y="3348228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7C9368B-AA03-A44D-A481-A8E067654292}"/>
                  </a:ext>
                </a:extLst>
              </p:cNvPr>
              <p:cNvSpPr/>
              <p:nvPr/>
            </p:nvSpPr>
            <p:spPr>
              <a:xfrm>
                <a:off x="4424364" y="3519751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708F41-1677-9842-9FF7-4A3CC4C56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9842" y="2106955"/>
              <a:ext cx="1795245" cy="22602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E95697A-3CBC-FA44-8B8F-887A957D7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6222" y="2458620"/>
              <a:ext cx="2249913" cy="118123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5E1EB1-7F70-A549-907F-6B622A5AC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66816" y="3098587"/>
              <a:ext cx="2259518" cy="36165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/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218AA69-47F6-EA40-A8FC-FF3D9FB10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7273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/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457AE15-1868-4F45-A035-88D35538A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702" y="4367221"/>
                  <a:ext cx="233718" cy="330079"/>
                </a:xfrm>
                <a:prstGeom prst="rect">
                  <a:avLst/>
                </a:prstGeom>
                <a:blipFill>
                  <a:blip r:embed="rId4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/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829D096-2623-5F4A-BC61-E16F464DE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941" y="4367221"/>
                  <a:ext cx="233718" cy="3300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/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CA57928-76EF-F34F-86DA-181DDA51E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4804" y="3047474"/>
                  <a:ext cx="237695" cy="330079"/>
                </a:xfrm>
                <a:prstGeom prst="rect">
                  <a:avLst/>
                </a:prstGeom>
                <a:blipFill>
                  <a:blip r:embed="rId6"/>
                  <a:stretch>
                    <a:fillRect l="-10000" r="-20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623A63-B79A-6A44-8107-D2ABC6434FF0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3002972" y="3437152"/>
              <a:ext cx="0" cy="83813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01A61B-5466-E048-B4C6-CFA01EABDD6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464112" y="2954861"/>
              <a:ext cx="1" cy="219002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41F02E-43C9-6B4A-AB4F-BF7690E60E54}"/>
                </a:ext>
              </a:extLst>
            </p:cNvPr>
            <p:cNvCxnSpPr>
              <a:cxnSpLocks/>
            </p:cNvCxnSpPr>
            <p:nvPr/>
          </p:nvCxnSpPr>
          <p:spPr>
            <a:xfrm>
              <a:off x="9525643" y="2778712"/>
              <a:ext cx="0" cy="359385"/>
            </a:xfrm>
            <a:prstGeom prst="line">
              <a:avLst/>
            </a:prstGeom>
            <a:ln w="2540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/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F9ABCEE-89DD-194E-9DF7-0AA2A36D74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509" y="3639859"/>
                  <a:ext cx="374333" cy="330079"/>
                </a:xfrm>
                <a:prstGeom prst="rect">
                  <a:avLst/>
                </a:prstGeom>
                <a:blipFill>
                  <a:blip r:embed="rId7"/>
                  <a:stretch>
                    <a:fillRect l="-6667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/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10F835D-683E-7B44-A742-F332A30D5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383" y="2862809"/>
                  <a:ext cx="381452" cy="330079"/>
                </a:xfrm>
                <a:prstGeom prst="rect">
                  <a:avLst/>
                </a:prstGeom>
                <a:blipFill>
                  <a:blip r:embed="rId8"/>
                  <a:stretch>
                    <a:fillRect l="-666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/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56CA39-60BA-1F4A-AD40-E322530C40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8028" y="2728309"/>
                  <a:ext cx="381452" cy="330079"/>
                </a:xfrm>
                <a:prstGeom prst="rect">
                  <a:avLst/>
                </a:prstGeom>
                <a:blipFill>
                  <a:blip r:embed="rId9"/>
                  <a:stretch>
                    <a:fillRect l="-13333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/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𝑐𝑣</m:t>
                            </m:r>
                          </m:sub>
                        </m:sSub>
                        <m:r>
                          <a:rPr lang="en-US" sz="10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E27A00F-AEED-3746-B58C-421A836B25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415" y="5075823"/>
                  <a:ext cx="3706721" cy="651083"/>
                </a:xfrm>
                <a:prstGeom prst="rect">
                  <a:avLst/>
                </a:prstGeom>
                <a:blipFill>
                  <a:blip r:embed="rId10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157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BD04-3810-2241-8B33-363CB0DD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5AD6-5C31-BC41-820E-55CAEB29B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23443" cy="4351338"/>
          </a:xfrm>
        </p:spPr>
        <p:txBody>
          <a:bodyPr/>
          <a:lstStyle/>
          <a:p>
            <a:r>
              <a:rPr lang="en-US" dirty="0"/>
              <a:t>Occam’s Razor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simplest</a:t>
            </a:r>
            <a:r>
              <a:rPr lang="en-US" dirty="0"/>
              <a:t> model that fits the data is also the most </a:t>
            </a:r>
            <a:r>
              <a:rPr lang="en-US" dirty="0">
                <a:solidFill>
                  <a:schemeClr val="accent1"/>
                </a:solidFill>
              </a:rPr>
              <a:t>plausible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Sampling Bias</a:t>
            </a:r>
          </a:p>
          <a:p>
            <a:pPr lvl="1"/>
            <a:r>
              <a:rPr lang="en-US" dirty="0"/>
              <a:t>If the data is sampled in a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way, learning will produce a similarly </a:t>
            </a:r>
            <a:r>
              <a:rPr lang="en-US" dirty="0">
                <a:solidFill>
                  <a:schemeClr val="accent1"/>
                </a:solidFill>
              </a:rPr>
              <a:t>biased</a:t>
            </a:r>
            <a:r>
              <a:rPr lang="en-US" dirty="0"/>
              <a:t> outcome.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Data Snooping</a:t>
            </a:r>
          </a:p>
          <a:p>
            <a:pPr lvl="1"/>
            <a:r>
              <a:rPr lang="en-US" dirty="0"/>
              <a:t>If a data set has affected any step in the learning process, its ability to assess the outcome has been compromised.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4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7986-F577-854C-9251-E00BCBA8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4D83-400F-604A-A257-D4A7A239F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view these as good representations of exam questions.</a:t>
            </a:r>
          </a:p>
          <a:p>
            <a:r>
              <a:rPr lang="en-US" dirty="0"/>
              <a:t>But it should give you a sense of what the exam questions might look like.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1988-7DB4-AD4A-BA21-90FA0089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for Exam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56822-AF92-474F-98C4-DB9DF7574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50 points in total</a:t>
            </a:r>
          </a:p>
          <a:p>
            <a:pPr lvl="1"/>
            <a:r>
              <a:rPr lang="en-US" dirty="0"/>
              <a:t>5 (+/- 1) long questions, 30 points </a:t>
            </a:r>
          </a:p>
          <a:p>
            <a:pPr lvl="2"/>
            <a:r>
              <a:rPr lang="en-US" dirty="0"/>
              <a:t>Written response questions with explanations required</a:t>
            </a:r>
          </a:p>
          <a:p>
            <a:pPr lvl="2"/>
            <a:r>
              <a:rPr lang="en-US" dirty="0"/>
              <a:t>Might earn partial credits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10 multiple choice questions, 20 points</a:t>
            </a:r>
          </a:p>
          <a:p>
            <a:pPr lvl="2"/>
            <a:r>
              <a:rPr lang="en-US" dirty="0"/>
              <a:t>No explanations needed</a:t>
            </a:r>
          </a:p>
          <a:p>
            <a:pPr lvl="2"/>
            <a:r>
              <a:rPr lang="en-US" dirty="0"/>
              <a:t>No partial credits</a:t>
            </a:r>
          </a:p>
          <a:p>
            <a:pPr lvl="2"/>
            <a:r>
              <a:rPr lang="en-US" dirty="0"/>
              <a:t>No penalty for choosing the wrong answer</a:t>
            </a:r>
          </a:p>
          <a:p>
            <a:pPr lvl="2"/>
            <a:r>
              <a:rPr lang="en-US" dirty="0"/>
              <a:t>Mark your selection clearly 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A3053-CF00-EA37-7461-A4D38DA6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43" y="5544356"/>
            <a:ext cx="5019995" cy="13136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822A16-7EF7-C4C7-1169-B5CDF06EF367}"/>
              </a:ext>
            </a:extLst>
          </p:cNvPr>
          <p:cNvSpPr/>
          <p:nvPr/>
        </p:nvSpPr>
        <p:spPr>
          <a:xfrm>
            <a:off x="2595914" y="5823930"/>
            <a:ext cx="122738" cy="1227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85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B7131-CA79-CDB5-F181-22934DB9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0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94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5FCB-293E-DE47-8FF0-E5239D36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AAF86-AD0D-33F1-374B-C6880639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C74BF-8D6B-1385-97BB-6B9907A6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" y="0"/>
            <a:ext cx="7772400" cy="12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0D59D2-AF3B-4FDA-574D-4193D161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32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C42-C015-6C49-9207-DA9A1F8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Exam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FF72-561F-A74E-82A3-57517E17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30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Please arrive on time.  No extensions will be given if you arrive late.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During the exam, if you have a question or if you finish before time is up: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Raise your hand and I will come to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most likely will not answer questions to individual students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I’ll give clarifications to everyone if multiple students ask the same question</a:t>
            </a:r>
          </a:p>
          <a:p>
            <a:pPr lvl="2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When time is called: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Stop writing</a:t>
            </a:r>
          </a:p>
          <a:p>
            <a:pPr lvl="1">
              <a:lnSpc>
                <a:spcPct val="100000"/>
              </a:lnSpc>
            </a:pPr>
            <a:r>
              <a:rPr lang="en-US" b="1" u="sng" dirty="0"/>
              <a:t>Do not get 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explain how to turn in your exam papers</a:t>
            </a:r>
          </a:p>
        </p:txBody>
      </p:sp>
    </p:spTree>
    <p:extLst>
      <p:ext uri="{BB962C8B-B14F-4D97-AF65-F5344CB8AC3E}">
        <p14:creationId xmlns:p14="http://schemas.microsoft.com/office/powerpoint/2010/main" val="5674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036AE-2BD3-2CBB-3E15-4D94742B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29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5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2C8B5A-A450-7F72-4304-4B9A72AD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4500" cy="177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BA6081-418E-D2CF-FC0C-64E38133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7772400" cy="22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8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3065-146B-6091-8063-0A3B09D4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BE24-64E0-DC8D-704D-5B01B32C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4B5B2-7FD6-D7FF-0940-3FEFD983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4" y="365125"/>
            <a:ext cx="77597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5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AEB2-C1F8-7148-92A6-FC29814C9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A31AA-2C8A-304E-B03A-DE7E43C0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Sketch of HW3 has been posted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endParaRPr lang="en-US" dirty="0"/>
          </a:p>
          <a:p>
            <a:r>
              <a:rPr lang="en-US" dirty="0"/>
              <a:t>Requests for extensions</a:t>
            </a:r>
          </a:p>
          <a:p>
            <a:pPr lvl="1"/>
            <a:r>
              <a:rPr lang="en-US" dirty="0"/>
              <a:t>The answer is no by default </a:t>
            </a:r>
          </a:p>
          <a:p>
            <a:pPr lvl="2"/>
            <a:r>
              <a:rPr lang="en-US" dirty="0"/>
              <a:t>Exception: documented medical/family emergencies</a:t>
            </a:r>
          </a:p>
        </p:txBody>
      </p:sp>
    </p:spTree>
    <p:extLst>
      <p:ext uri="{BB962C8B-B14F-4D97-AF65-F5344CB8AC3E}">
        <p14:creationId xmlns:p14="http://schemas.microsoft.com/office/powerpoint/2010/main" val="254292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EC9E-922D-7A4A-B055-A3E181B8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9F58-A8D2-7A48-8600-D4D3D4BB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short summary of the content of Exam 1.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Discussion of the practice questions.</a:t>
            </a:r>
          </a:p>
          <a:p>
            <a:endParaRPr lang="en-US" dirty="0"/>
          </a:p>
          <a:p>
            <a:r>
              <a:rPr lang="en-US" dirty="0"/>
              <a:t>Discussion of any other questions you might have.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7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532"/>
            <a:ext cx="10515600" cy="1924406"/>
          </a:xfrm>
        </p:spPr>
        <p:txBody>
          <a:bodyPr/>
          <a:lstStyle/>
          <a:p>
            <a:r>
              <a:rPr lang="en-US" dirty="0"/>
              <a:t>Review for Exam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75062"/>
            <a:ext cx="11219688" cy="2616407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Brief overview on the content. </a:t>
            </a:r>
          </a:p>
          <a:p>
            <a:r>
              <a:rPr lang="en-US" dirty="0"/>
              <a:t>Not comprehensive and not covering everything that could appear in the exam.</a:t>
            </a:r>
          </a:p>
          <a:p>
            <a:r>
              <a:rPr lang="en-US" dirty="0"/>
              <a:t>Please make sure you still study for LFD Chapter 1-5.</a:t>
            </a:r>
          </a:p>
          <a:p>
            <a:r>
              <a:rPr lang="en-US" dirty="0"/>
              <a:t>Let me know if you find mistakes in lecture notes.</a:t>
            </a:r>
          </a:p>
          <a:p>
            <a:r>
              <a:rPr lang="en-US" dirty="0"/>
              <a:t>Whenever you have doubts on the lecture notes, please use the textbook for the confirmation.</a:t>
            </a:r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7770-C646-FC49-9379-CD8DEA0D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15520"/>
            <a:ext cx="10515600" cy="66424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Chap 1: Setting up the learning problem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setup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 assumptions/inferences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error and noise</a:t>
            </a:r>
          </a:p>
          <a:p>
            <a:pPr lvl="1"/>
            <a:endParaRPr lang="en-US" sz="1200" dirty="0"/>
          </a:p>
          <a:p>
            <a:r>
              <a:rPr lang="en-US" dirty="0"/>
              <a:t>Chap 2: Theory of generalization (training </a:t>
            </a:r>
            <a:r>
              <a:rPr lang="en-US" dirty="0" err="1"/>
              <a:t>v.s</a:t>
            </a:r>
            <a:r>
              <a:rPr lang="en-US" dirty="0"/>
              <a:t>. testing)</a:t>
            </a:r>
          </a:p>
          <a:p>
            <a:pPr lvl="1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Hoeffding’s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inequality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VC theory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Bias-variance decomposition</a:t>
            </a:r>
          </a:p>
          <a:p>
            <a:pPr lvl="1"/>
            <a:endParaRPr lang="en-US" sz="1200" dirty="0"/>
          </a:p>
          <a:p>
            <a:r>
              <a:rPr lang="en-US" dirty="0"/>
              <a:t>Chap 3: Linear models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classification/regression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regression, gradient descent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nonlinear transformations</a:t>
            </a:r>
          </a:p>
          <a:p>
            <a:pPr lvl="1"/>
            <a:endParaRPr lang="en-US" sz="1200" dirty="0"/>
          </a:p>
          <a:p>
            <a:r>
              <a:rPr lang="en-US" dirty="0"/>
              <a:t>Chap 4: 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Regularization and validation</a:t>
            </a:r>
          </a:p>
          <a:p>
            <a:pPr lvl="1"/>
            <a:endParaRPr lang="en-US" sz="1200" dirty="0"/>
          </a:p>
          <a:p>
            <a:r>
              <a:rPr lang="en-US" dirty="0"/>
              <a:t>Chap 5: Three learning principles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Occam’s razor, sampling bias, data snooping</a:t>
            </a:r>
          </a:p>
        </p:txBody>
      </p:sp>
    </p:spTree>
    <p:extLst>
      <p:ext uri="{BB962C8B-B14F-4D97-AF65-F5344CB8AC3E}">
        <p14:creationId xmlns:p14="http://schemas.microsoft.com/office/powerpoint/2010/main" val="259418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10E-22B8-F64A-913C-B7071A35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Learning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</p:spPr>
            <p:txBody>
              <a:bodyPr/>
              <a:lstStyle/>
              <a:p>
                <a:r>
                  <a:rPr lang="en-US" dirty="0"/>
                  <a:t>Key assumption:</a:t>
                </a:r>
              </a:p>
              <a:p>
                <a:pPr lvl="1"/>
                <a:r>
                  <a:rPr lang="en-US" dirty="0"/>
                  <a:t>Training/testing data from the same distribution</a:t>
                </a:r>
              </a:p>
              <a:p>
                <a:endParaRPr lang="en-US" dirty="0"/>
              </a:p>
              <a:p>
                <a:r>
                  <a:rPr lang="en-US" dirty="0"/>
                  <a:t>Define (point-wise) error measure:</a:t>
                </a:r>
              </a:p>
              <a:p>
                <a:pPr lvl="1"/>
                <a:r>
                  <a:rPr lang="en-US" dirty="0"/>
                  <a:t>Binary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Cost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18382-BDED-3246-9FF1-4FC9FE9259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3896" y="1825625"/>
                <a:ext cx="6998104" cy="4351338"/>
              </a:xfrm>
              <a:blipFill>
                <a:blip r:embed="rId2"/>
                <a:stretch>
                  <a:fillRect l="-144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8A6D67-6017-384D-A9DF-2ABF2A83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9" y="1825625"/>
            <a:ext cx="5044807" cy="441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56B8DF-44A6-1348-BC80-9DAA83B6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73" y="4922492"/>
            <a:ext cx="5161427" cy="181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32379</TotalTime>
  <Words>2337</Words>
  <Application>Microsoft Macintosh PowerPoint</Application>
  <PresentationFormat>Widescreen</PresentationFormat>
  <Paragraphs>473</Paragraphs>
  <Slides>42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Logistics: Exam 1</vt:lpstr>
      <vt:lpstr>Logistics: Exam Policies</vt:lpstr>
      <vt:lpstr>Logistics: Exam Policies</vt:lpstr>
      <vt:lpstr>Homework</vt:lpstr>
      <vt:lpstr>Plans for Today</vt:lpstr>
      <vt:lpstr>Review for Exam 1</vt:lpstr>
      <vt:lpstr>PowerPoint Presentation</vt:lpstr>
      <vt:lpstr>Setup of the Learning Problem</vt:lpstr>
      <vt:lpstr>Hoeffding’s Inequality</vt:lpstr>
      <vt:lpstr>Dealing with Infinite Hypothesis Set: M→∞</vt:lpstr>
      <vt:lpstr>Why Growth Function?</vt:lpstr>
      <vt:lpstr>Bounding Growth Functions</vt:lpstr>
      <vt:lpstr>Examples</vt:lpstr>
      <vt:lpstr>Bounding Growth Functions using Break Points</vt:lpstr>
      <vt:lpstr>Vapnik–Chervonenkis (VC) Bound</vt:lpstr>
      <vt:lpstr>Approximation-Generalization Tradeoff</vt:lpstr>
      <vt:lpstr>Bias-Variance Decomposition</vt:lpstr>
      <vt:lpstr>Learning Curves</vt:lpstr>
      <vt:lpstr>Linear Models</vt:lpstr>
      <vt:lpstr>Linear Classification</vt:lpstr>
      <vt:lpstr>Linear Regression</vt:lpstr>
      <vt:lpstr>Logistic Regression</vt:lpstr>
      <vt:lpstr>Define E_in (w ⃗ ): Cross-Entropy Error</vt:lpstr>
      <vt:lpstr>Optimizing E_in (w ⃗ ): Gradient Descent</vt:lpstr>
      <vt:lpstr>Nonlinear Transformation</vt:lpstr>
      <vt:lpstr> Must Choose Φ BEFORE Looking at the Data</vt:lpstr>
      <vt:lpstr>Q-th Order Polynomial Transform</vt:lpstr>
      <vt:lpstr>Overfitting and Its Cures</vt:lpstr>
      <vt:lpstr>Regularization</vt:lpstr>
      <vt:lpstr>Validations</vt:lpstr>
      <vt:lpstr>Cross Validation</vt:lpstr>
      <vt:lpstr>Three Learning Principles</vt:lpstr>
      <vt:lpstr>Practice Questions</vt:lpstr>
      <vt:lpstr>What to Expect for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2907</cp:revision>
  <cp:lastPrinted>2020-03-08T04:59:12Z</cp:lastPrinted>
  <dcterms:created xsi:type="dcterms:W3CDTF">2017-08-24T15:35:37Z</dcterms:created>
  <dcterms:modified xsi:type="dcterms:W3CDTF">2022-10-25T00:56:21Z</dcterms:modified>
</cp:coreProperties>
</file>